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79" r:id="rId4"/>
    <p:sldId id="653" r:id="rId5"/>
    <p:sldId id="685" r:id="rId6"/>
    <p:sldId id="660" r:id="rId7"/>
    <p:sldId id="687" r:id="rId8"/>
    <p:sldId id="661" r:id="rId9"/>
    <p:sldId id="640" r:id="rId10"/>
    <p:sldId id="261" r:id="rId11"/>
    <p:sldId id="645" r:id="rId12"/>
    <p:sldId id="285" r:id="rId13"/>
    <p:sldId id="654" r:id="rId14"/>
    <p:sldId id="283" r:id="rId15"/>
    <p:sldId id="294" r:id="rId16"/>
    <p:sldId id="263" r:id="rId17"/>
    <p:sldId id="264" r:id="rId18"/>
    <p:sldId id="265" r:id="rId19"/>
    <p:sldId id="293" r:id="rId20"/>
    <p:sldId id="638" r:id="rId21"/>
    <p:sldId id="655" r:id="rId22"/>
    <p:sldId id="656" r:id="rId23"/>
    <p:sldId id="657" r:id="rId24"/>
    <p:sldId id="658" r:id="rId25"/>
    <p:sldId id="295" r:id="rId26"/>
    <p:sldId id="690" r:id="rId27"/>
    <p:sldId id="646" r:id="rId28"/>
    <p:sldId id="691" r:id="rId29"/>
    <p:sldId id="262" r:id="rId30"/>
    <p:sldId id="662" r:id="rId31"/>
    <p:sldId id="692" r:id="rId32"/>
    <p:sldId id="693" r:id="rId33"/>
    <p:sldId id="694" r:id="rId34"/>
    <p:sldId id="256" r:id="rId35"/>
    <p:sldId id="257" r:id="rId36"/>
    <p:sldId id="258" r:id="rId37"/>
    <p:sldId id="259" r:id="rId3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12" autoAdjust="0"/>
    <p:restoredTop sz="94635"/>
  </p:normalViewPr>
  <p:slideViewPr>
    <p:cSldViewPr snapToGrid="0">
      <p:cViewPr varScale="1">
        <p:scale>
          <a:sx n="103" d="100"/>
          <a:sy n="103" d="100"/>
        </p:scale>
        <p:origin x="7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1902-5ECD-7302-7F83-0121B1F35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C40DA-3035-6688-142F-BDEE1EA5C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2937-3D96-1805-39C8-26F7AC3F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03561-E8B1-DB81-1B6E-B5C4CCD2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D7A88-8406-8B6D-6362-5E51932F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61CA-9B6C-805E-2BFA-9E122343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4FE88-F421-3E49-32E9-27902A7E3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CF2BE-76D6-3363-D41C-FD73A7D6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E82B9-B974-5080-D026-2DB9FEEE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2692F-2BE3-4247-BCDB-260F00FE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7CEC-1185-FD70-268A-E002B4963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CF5F8-91D9-6119-C783-35CF23A69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14A1E-C3AC-C7F0-9FDF-683487B4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AB880-B483-00E8-EC6C-89239336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76F97-A794-F7E7-C9C8-77E8E045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D698-B8F2-B055-30B8-DC6037F64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DEE-0240-474D-C6E4-3E29C7911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92B94-E3E8-80D0-3E02-A2F72CFA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1791C-10F9-C66B-DE3E-82E1D5E8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0ADEC-94FE-9C4D-FFC5-72530F8A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47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DC22-6EBC-8FA1-4BF5-E1AF0D89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BDDC-A095-AD17-E905-F3F96AB35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07A7-1B7F-30D3-7336-52E3C853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F058F-ECA1-AB99-D94F-05A43C06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8312-C9F0-3BB3-FAD2-3249307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58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9B59-9BCB-BE37-47F6-C0B6383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4D23E-5FE6-41E1-9E56-25963C717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24062-DA2C-0705-CF7A-D53BEBDC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01F1-EEA5-4B80-3084-EA6B34AD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C704B-2D24-9D30-082D-D4683E78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7DEE-64FE-5076-DFC8-6E9EF298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BD927-EF3A-C9C4-333D-9E28E2B51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2511E-971B-EF91-6EAE-0E646421D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9D7E8-94F7-34E5-7A74-67B2BD73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38499-64D8-3F3A-118D-122A9D9F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31439-A312-5860-0357-9DE74883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5CC0-0375-64F4-BA88-FABCE207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94AAD-CF7A-E00F-2F1C-1A385FE59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38CEC-F296-1035-3B7F-587E4D30D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42B77-C88E-C05D-5050-EA1F3A784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D3C78-B514-030E-A904-B153D66F4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73132-EF3C-5760-47E6-CF128782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23652-7DB7-4D38-5C88-EA2C1577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64710-A223-F8AC-ED66-4F8932EB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89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0A05-42C9-FFBD-1BE6-8358965D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04A781-F30E-087F-4968-27BE002F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2937D-936E-AAFA-1AD3-5CA91FCD4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8CDF0-D0F2-03C0-72A0-42FED93E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0D5FD-63AE-7BB5-94D7-ED8AD66CC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E34B21-063A-FF1B-C156-ADBE3FA2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D398A-08DE-BD3F-2A03-13FF72DF1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8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CC97-A350-A35F-75D9-FCC3BFEF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C0779-F718-F744-8DF9-16F08254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7A825-689C-A234-CB01-5B0240055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A0F91-598B-5BAE-DAFA-3B4993BF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C85A9-773B-7ADC-0903-B0FE26EF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4E968-335A-1683-238E-30347FD1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6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6453-E4A4-C53D-2383-3D7E4E9D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B030E-247C-798F-0330-49CC0F919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DC9F2-0802-55B0-E323-4906C72F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30A8F-13A2-D3EC-3521-5A16F3A2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3AEC-70BD-E951-8DBA-7E9216DD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5434-CBCC-7D2C-82CD-AF1A6824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AB48FC-6740-2264-9934-3582963E8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12BAE-509A-5CF4-E1D7-6D02769F8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97E28-0CC1-A13C-4513-C3E145B9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A1FC-E91B-7B3C-4EF4-429F18D6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B2E81-C511-2A5C-1EE6-4CDB6A0D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5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0EB9-1E45-3068-9169-CFF71DF1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3B8F8-B7A3-E705-9E8D-3FA82C5F6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A34E-3930-893D-C87A-CEF572521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120A-7B25-D107-2FD4-60FA69AA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5E577-E7F9-C0F8-D3EC-D1CBC8A9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8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FD572-8115-1F8A-4BE1-E93101013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E5ED4-A371-4E6A-B773-364F4A4E1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589E-9E81-71BC-F751-240B66BD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F0CC6-A705-A765-5B55-1D56F889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D4A3A-0550-75CE-8535-EBD0107A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C439-1524-5B15-E25C-FD15B1BE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9B773-3DD8-88D8-E5BD-23CAE2455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1C8C8-341E-5E41-CC19-0AF2AD2A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5F5CE-3FB4-57B1-D2F0-888D4B49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C59C2-A042-5EE9-A0A8-5232590B7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2A9D-C17C-CEA6-6D62-CE82F760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121D-57F3-67F3-0692-03E9782BC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C634-20A0-4D0F-90F5-39AA606BD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1D3C6-FF73-8B42-09D3-AAF71854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5A2FF-8D53-B59C-4A38-C03EA111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6D410-15BA-7EF4-075F-3A84768F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2009-15FB-340B-A5BA-43A87A0B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37581-B9B2-FE28-4416-9E8536C5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08CAC-96DB-5934-6733-19E9404EC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14097-E4B1-A39B-74C3-599A91B5C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2D8FE-525C-65B2-5272-876B664AC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111B5-FDFE-C98D-D4B8-7C2D752A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1FF7E-0860-13A3-D4DA-2AC6B32A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70D6D8-E0E1-A45C-A518-46A5AB9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CC9D-6CE9-054F-EB1F-D46BB9D47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9A2D-1095-8D6B-80A1-C6603390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E37D1-D469-A792-C824-8226FA7F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E71DE-F5B7-AB37-CC53-30A6D570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1509F-D273-6CCF-4EC7-0FA3EF2A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5C8D5-6C2E-552C-4978-99C77B9F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E6EE3-2233-70A9-9794-400773F4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1B81-7D76-A728-578F-4036480F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E7975-1EEA-41F3-BFC0-92467AA03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27073-3D44-CB26-A78A-FC9FE4D7B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EF7C4-4BA0-F2FF-21BA-EA3326FB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35A05-F59D-AFF3-92D6-05113148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5EFCE-C698-34EC-068B-7D010EFB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9B92A-5147-0466-3F39-93D0EC65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BDE1B-0E50-53CB-82E5-53183C121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9D209-E102-B741-1CEC-60D9427DD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171B1-E576-F9BB-0263-E34FE87A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E22D4-026A-0617-D38B-1C0CCD28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EC375-CB8A-4D39-F765-A736A90A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3F615-7928-2E62-96A2-0BF04B17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B6632-0184-415F-E70A-193E1EF06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16CF9-0D89-AD1B-AE5A-6DF66A77D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DA4AA-02F6-4B6A-817C-C6FD2241762D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82CC7-D229-1369-FC52-9C0D7C33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FEE14-4DD1-4510-ED4E-399A2E685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0229-191D-4679-ABAB-2727AFE33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0A019-C07E-7FAD-E062-8CBDE046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A5D3-5059-6350-B6FD-37D2F27D7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9E225-4DC7-93C3-6BE1-E9FAE89E3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E80C1-7BA8-4641-B161-9DE846B20C92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F3B37-3ECA-1859-64EA-9F9558E82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D7CD-36F9-D04E-8BC3-6FEC623BE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DD2C6-2824-D742-9AAF-317041B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F00C8-A371-DEE6-9DAA-4D2FBDC7B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Jesus Loves the Little Children</a:t>
            </a:r>
          </a:p>
        </p:txBody>
      </p:sp>
      <p:pic>
        <p:nvPicPr>
          <p:cNvPr id="1026" name="Picture 2" descr="BNE Christ Jesus - Jesus And The Children Poster Decorative Painting Canvas  Wall Art Room Posters Office Decorations 20x30inch(50x75cm)">
            <a:extLst>
              <a:ext uri="{FF2B5EF4-FFF2-40B4-BE49-F238E27FC236}">
                <a16:creationId xmlns:a16="http://schemas.microsoft.com/office/drawing/2014/main" id="{8759D64C-B1F9-2499-0C07-663839CC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" r="-2" b="-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246" y="1"/>
            <a:ext cx="10847754" cy="2046578"/>
          </a:xfrm>
          <a:gradFill>
            <a:gsLst>
              <a:gs pos="5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12-Week Preborn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20BD-3734-4159-94E9-692BEAF6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117" y="2516554"/>
            <a:ext cx="10992884" cy="434144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000" dirty="0">
                <a:latin typeface="Bookman Old Style" panose="02050604050505020204" pitchFamily="18" charset="0"/>
              </a:rPr>
              <a:t>Our fingers had fingernails with tiny developing fingerprints.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000" dirty="0">
                <a:latin typeface="Bookman Old Style" panose="02050604050505020204" pitchFamily="18" charset="0"/>
              </a:rPr>
              <a:t>Our eyes had their first coloring.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000" dirty="0">
                <a:latin typeface="Bookman Old Style" panose="02050604050505020204" pitchFamily="18" charset="0"/>
              </a:rPr>
              <a:t>We could make facial expressions and even smile.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80EB2-3E5A-4304-95EA-E9A670A44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52" t="15319" r="23080" b="46241"/>
          <a:stretch/>
        </p:blipFill>
        <p:spPr>
          <a:xfrm>
            <a:off x="0" y="1"/>
            <a:ext cx="1344246" cy="20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and reaching out to sun">
            <a:extLst>
              <a:ext uri="{FF2B5EF4-FFF2-40B4-BE49-F238E27FC236}">
                <a16:creationId xmlns:a16="http://schemas.microsoft.com/office/drawing/2014/main" id="{8D415F01-30FC-4A47-BA6B-6BF42F02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1" r="2" b="2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0CFCFB-AD27-AD3E-07BF-B15CA138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86" y="0"/>
            <a:ext cx="5730240" cy="12689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God Made Us </a:t>
            </a:r>
            <a:br>
              <a:rPr lang="en-US" sz="4000" dirty="0">
                <a:latin typeface="Bookman Old Style" panose="02050604050505020204" pitchFamily="18" charset="0"/>
              </a:rPr>
            </a:br>
            <a:r>
              <a:rPr lang="en-US" sz="4000" dirty="0">
                <a:latin typeface="Bookman Old Style" panose="02050604050505020204" pitchFamily="18" charset="0"/>
              </a:rPr>
              <a:t>(Psalm 139:13-14)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81B6-275C-65F5-21FF-8327ED18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032" y="1819469"/>
            <a:ext cx="5730240" cy="5038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You made my whole being. You formed me in my mother’s body.</a:t>
            </a:r>
          </a:p>
          <a:p>
            <a:pPr marL="0" indent="0">
              <a:buNone/>
            </a:pPr>
            <a:r>
              <a:rPr lang="en-US" sz="3600" dirty="0">
                <a:latin typeface="Bookman Old Style" panose="02050604050505020204" pitchFamily="18" charset="0"/>
              </a:rPr>
              <a:t>I praise You because You made me in an amazing and wonderful way.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  <a:latin typeface="Bookman Old Style" panose="02050604050505020204" pitchFamily="18" charset="0"/>
              </a:rPr>
              <a:t>What You have done is wonderful. I know this very well.</a:t>
            </a:r>
          </a:p>
          <a:p>
            <a:pPr marL="0" indent="0">
              <a:buNone/>
            </a:pPr>
            <a:endParaRPr lang="en-US" sz="19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5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and reaching out to sun">
            <a:extLst>
              <a:ext uri="{FF2B5EF4-FFF2-40B4-BE49-F238E27FC236}">
                <a16:creationId xmlns:a16="http://schemas.microsoft.com/office/drawing/2014/main" id="{8D415F01-30FC-4A47-BA6B-6BF42F02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1" r="2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0CFCFB-AD27-AD3E-07BF-B15CA138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5" y="0"/>
            <a:ext cx="6094476" cy="147423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God Made Us </a:t>
            </a:r>
            <a:br>
              <a:rPr lang="en-US" sz="4000" dirty="0">
                <a:latin typeface="Bookman Old Style" panose="02050604050505020204" pitchFamily="18" charset="0"/>
              </a:rPr>
            </a:br>
            <a:r>
              <a:rPr lang="en-US" sz="4000" dirty="0">
                <a:latin typeface="Bookman Old Style" panose="02050604050505020204" pitchFamily="18" charset="0"/>
              </a:rPr>
              <a:t>(Psalm 139:15-16)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81B6-275C-65F5-21FF-8327ED18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1810138"/>
            <a:ext cx="6094476" cy="504786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6900" dirty="0">
                <a:solidFill>
                  <a:srgbClr val="C00000"/>
                </a:solidFill>
                <a:latin typeface="Bookman Old Style" panose="02050604050505020204" pitchFamily="18" charset="0"/>
              </a:rPr>
              <a:t>You saw my bones being formed as I took shape in my mother’s body.</a:t>
            </a:r>
          </a:p>
          <a:p>
            <a:pPr marL="0" indent="0">
              <a:buNone/>
            </a:pPr>
            <a:r>
              <a:rPr lang="en-US" sz="6900" dirty="0">
                <a:latin typeface="Bookman Old Style" panose="02050604050505020204" pitchFamily="18" charset="0"/>
              </a:rPr>
              <a:t>When I was put together there, </a:t>
            </a:r>
          </a:p>
          <a:p>
            <a:pPr marL="0" indent="0">
              <a:buNone/>
            </a:pPr>
            <a:r>
              <a:rPr lang="en-US" sz="6900" dirty="0">
                <a:latin typeface="Bookman Old Style" panose="02050604050505020204" pitchFamily="18" charset="0"/>
              </a:rPr>
              <a:t>You saw my body as it was formed.</a:t>
            </a:r>
          </a:p>
          <a:p>
            <a:pPr marL="0" indent="0">
              <a:buNone/>
            </a:pPr>
            <a:r>
              <a:rPr lang="en-US" sz="6900" dirty="0">
                <a:solidFill>
                  <a:srgbClr val="0070C0"/>
                </a:solidFill>
                <a:latin typeface="Bookman Old Style" panose="02050604050505020204" pitchFamily="18" charset="0"/>
              </a:rPr>
              <a:t>All the days planned for me were written in Your book before I was one day old.</a:t>
            </a:r>
          </a:p>
          <a:p>
            <a:pPr marL="0" indent="0">
              <a:buNone/>
            </a:pPr>
            <a:endParaRPr lang="en-US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Call of Jeremiah – A Message for Youth | The Beacon">
            <a:extLst>
              <a:ext uri="{FF2B5EF4-FFF2-40B4-BE49-F238E27FC236}">
                <a16:creationId xmlns:a16="http://schemas.microsoft.com/office/drawing/2014/main" id="{391EE259-0AF0-6107-8EF4-A8465F91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4" r="1" b="31384"/>
          <a:stretch/>
        </p:blipFill>
        <p:spPr bwMode="auto">
          <a:xfrm>
            <a:off x="-3047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0CFCFB-AD27-AD3E-07BF-B15CA138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820" y="1"/>
            <a:ext cx="5827363" cy="146490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God Calls Jeremiah (Jeremiah 1:4-5)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81B6-275C-65F5-21FF-8327ED18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64907"/>
            <a:ext cx="5827363" cy="5393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The Lord spoke these words to me:</a:t>
            </a:r>
          </a:p>
          <a:p>
            <a:pPr marL="0" indent="0">
              <a:buNone/>
            </a:pPr>
            <a:r>
              <a:rPr lang="en-US" sz="3600" dirty="0">
                <a:latin typeface="Bookman Old Style" panose="02050604050505020204" pitchFamily="18" charset="0"/>
              </a:rPr>
              <a:t>“Before I made you in your mother’s </a:t>
            </a:r>
            <a:r>
              <a:rPr lang="en-US" sz="3600" u="sng" dirty="0">
                <a:latin typeface="Bookman Old Style" panose="02050604050505020204" pitchFamily="18" charset="0"/>
              </a:rPr>
              <a:t>womb</a:t>
            </a:r>
            <a:r>
              <a:rPr lang="en-US" sz="3600" dirty="0">
                <a:latin typeface="Bookman Old Style" panose="02050604050505020204" pitchFamily="18" charset="0"/>
              </a:rPr>
              <a:t>, I chose you. 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  <a:latin typeface="Bookman Old Style" panose="02050604050505020204" pitchFamily="18" charset="0"/>
              </a:rPr>
              <a:t>Before you were born, I set you apart for a special work. </a:t>
            </a:r>
          </a:p>
          <a:p>
            <a:pPr marL="0" indent="0">
              <a:buNone/>
            </a:pPr>
            <a:r>
              <a:rPr lang="en-US" sz="3600" dirty="0">
                <a:latin typeface="Bookman Old Style" panose="02050604050505020204" pitchFamily="18" charset="0"/>
              </a:rPr>
              <a:t>I appointed you as a </a:t>
            </a:r>
            <a:r>
              <a:rPr lang="en-US" sz="3600" u="sng" dirty="0">
                <a:latin typeface="Bookman Old Style" panose="02050604050505020204" pitchFamily="18" charset="0"/>
              </a:rPr>
              <a:t>prophet</a:t>
            </a:r>
            <a:r>
              <a:rPr lang="en-US" sz="3600" dirty="0">
                <a:latin typeface="Bookman Old Style" panose="02050604050505020204" pitchFamily="18" charset="0"/>
              </a:rPr>
              <a:t> to the nations.”</a:t>
            </a:r>
          </a:p>
        </p:txBody>
      </p:sp>
    </p:spTree>
    <p:extLst>
      <p:ext uri="{BB962C8B-B14F-4D97-AF65-F5344CB8AC3E}">
        <p14:creationId xmlns:p14="http://schemas.microsoft.com/office/powerpoint/2010/main" val="41998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C29B-106C-49C2-9BEF-2178C0F3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90162" cy="6293795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latin typeface="Bookman Old Style" panose="02050604050505020204" pitchFamily="18" charset="0"/>
              </a:rPr>
              <a:t>PREBORN</a:t>
            </a:r>
            <a:br>
              <a:rPr lang="en-US" sz="5600" dirty="0">
                <a:latin typeface="Bookman Old Style" panose="02050604050505020204" pitchFamily="18" charset="0"/>
              </a:rPr>
            </a:br>
            <a:br>
              <a:rPr lang="en-US" sz="5600" dirty="0">
                <a:latin typeface="Bookman Old Style" panose="02050604050505020204" pitchFamily="18" charset="0"/>
              </a:rPr>
            </a:br>
            <a:r>
              <a:rPr lang="en-US" sz="5600" dirty="0">
                <a:latin typeface="Bookman Old Style" panose="02050604050505020204" pitchFamily="18" charset="0"/>
              </a:rPr>
              <a:t>BABY</a:t>
            </a:r>
            <a:br>
              <a:rPr lang="en-US" sz="5600" dirty="0">
                <a:latin typeface="Bookman Old Style" panose="02050604050505020204" pitchFamily="18" charset="0"/>
              </a:rPr>
            </a:br>
            <a:br>
              <a:rPr lang="en-US" sz="5600" dirty="0">
                <a:latin typeface="Bookman Old Style" panose="02050604050505020204" pitchFamily="18" charset="0"/>
              </a:rPr>
            </a:br>
            <a:r>
              <a:rPr lang="en-US" sz="5600" dirty="0">
                <a:latin typeface="Bookman Old Style" panose="02050604050505020204" pitchFamily="18" charset="0"/>
              </a:rPr>
              <a:t>DOLLS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FD2E17-6866-4FB5-9C70-080E047B6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0163" y="6293796"/>
            <a:ext cx="2254996" cy="56420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Bookman Old Style" panose="02050604050505020204" pitchFamily="18" charset="0"/>
              </a:rPr>
              <a:t>26 Weeks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287E0B-162A-4B5E-A2EE-04F92A437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846" y="6293796"/>
            <a:ext cx="2196123" cy="564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Bookman Old Style" panose="02050604050505020204" pitchFamily="18" charset="0"/>
              </a:rPr>
              <a:t>22 Weeks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59BCF4-51E3-4BC2-848C-4133691F6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09759" y="1215957"/>
            <a:ext cx="2182240" cy="474732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latin typeface="Bookman Old Style" panose="02050604050505020204" pitchFamily="18" charset="0"/>
              </a:rPr>
              <a:t>12 Weeks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2C3267-3BFB-4DA0-A444-46C26B320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09760" y="3647872"/>
            <a:ext cx="2182240" cy="57393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200" b="1" dirty="0">
                <a:latin typeface="Bookman Old Style" panose="02050604050505020204" pitchFamily="18" charset="0"/>
              </a:rPr>
              <a:t>16 Weeks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67CBF-EFEF-432D-8CB5-EE45868C9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8" r="36011"/>
          <a:stretch/>
        </p:blipFill>
        <p:spPr>
          <a:xfrm rot="5400000">
            <a:off x="3853063" y="137100"/>
            <a:ext cx="6293796" cy="60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445" y="0"/>
            <a:ext cx="10100554" cy="1581274"/>
          </a:xfrm>
          <a:gradFill>
            <a:gsLst>
              <a:gs pos="5000">
                <a:schemeClr val="accent2">
                  <a:lumMod val="40000"/>
                  <a:lumOff val="6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16-Week Preborn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20BD-3734-4159-94E9-692BEAF6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446" y="1825625"/>
            <a:ext cx="10100553" cy="503237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We were active.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We may have sucked our thumbs, turned somersaults and had a firm grip.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We began to develop sleeping habits.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F697C-3477-4C62-B89B-F76575004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7" t="6383" r="12907" b="29078"/>
          <a:stretch/>
        </p:blipFill>
        <p:spPr>
          <a:xfrm>
            <a:off x="0" y="0"/>
            <a:ext cx="2091447" cy="36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4" y="-7701"/>
            <a:ext cx="9827766" cy="1690688"/>
          </a:xfrm>
          <a:gradFill>
            <a:gsLst>
              <a:gs pos="500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22-Week Preborn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20BD-3734-4159-94E9-692BEAF6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4" y="1690689"/>
            <a:ext cx="9827766" cy="333331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Our mothers may have felt us kick or hiccup.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Our brains were very developed.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94437-73AF-41CA-92EF-154EA2373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5" t="2411" r="4892" b="8369"/>
          <a:stretch/>
        </p:blipFill>
        <p:spPr>
          <a:xfrm>
            <a:off x="0" y="0"/>
            <a:ext cx="2364234" cy="50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843" y="1"/>
            <a:ext cx="8586157" cy="1690688"/>
          </a:xfrm>
          <a:gradFill>
            <a:gsLst>
              <a:gs pos="5000">
                <a:srgbClr val="C9B8DC"/>
              </a:gs>
              <a:gs pos="48000">
                <a:srgbClr val="AB95CB"/>
              </a:gs>
              <a:gs pos="100000">
                <a:srgbClr val="C2B3E1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26-Week Preborn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20BD-3734-4159-94E9-692BEAF6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43" y="1825625"/>
            <a:ext cx="8586157" cy="503237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We were able to hear.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We slept and woke up.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In two weeks, our eyelids began to open, preparing to see the outside world.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72BED-7BE1-448B-8763-F5E9227B9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2" b="8510"/>
          <a:stretch/>
        </p:blipFill>
        <p:spPr>
          <a:xfrm>
            <a:off x="0" y="0"/>
            <a:ext cx="360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Made from Dust - Antioch Community Church">
            <a:extLst>
              <a:ext uri="{FF2B5EF4-FFF2-40B4-BE49-F238E27FC236}">
                <a16:creationId xmlns:a16="http://schemas.microsoft.com/office/drawing/2014/main" id="{14586874-695D-FE05-66DC-F2EC9048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 b="4670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0CFCFB-AD27-AD3E-07BF-B15CA138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Bookman Old Style" panose="02050604050505020204" pitchFamily="18" charset="0"/>
              </a:rPr>
              <a:t>Children Are Made in God’s Image</a:t>
            </a:r>
            <a:br>
              <a:rPr lang="en-US" dirty="0">
                <a:solidFill>
                  <a:srgbClr val="FFFFFF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rgbClr val="FFFFFF"/>
                </a:solidFill>
                <a:latin typeface="Bookman Old Style" panose="02050604050505020204" pitchFamily="18" charset="0"/>
              </a:rPr>
              <a:t>(Genesis 1:26a)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81B6-275C-65F5-21FF-8327ED18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3429000"/>
            <a:ext cx="9792471" cy="342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600" b="0" i="0" dirty="0">
                <a:solidFill>
                  <a:srgbClr val="FFFFFF"/>
                </a:solidFill>
                <a:effectLst/>
                <a:latin typeface="Bookman Old Style" panose="02050604050505020204" pitchFamily="18" charset="0"/>
              </a:rPr>
              <a:t>Then God said, </a:t>
            </a:r>
          </a:p>
          <a:p>
            <a:pPr marL="0" indent="0">
              <a:buNone/>
            </a:pPr>
            <a:endParaRPr lang="en-US" sz="46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4600" b="0" i="0" dirty="0">
                <a:solidFill>
                  <a:srgbClr val="FFFFFF"/>
                </a:solidFill>
                <a:effectLst/>
                <a:latin typeface="Bookman Old Style" panose="02050604050505020204" pitchFamily="18" charset="0"/>
              </a:rPr>
              <a:t>“Let Us make human beings in Our </a:t>
            </a:r>
            <a:r>
              <a:rPr lang="en-US" sz="4600" b="0" i="0" u="sng" dirty="0">
                <a:solidFill>
                  <a:srgbClr val="FFFFFF"/>
                </a:solidFill>
                <a:effectLst/>
                <a:latin typeface="Bookman Old Style" panose="02050604050505020204" pitchFamily="18" charset="0"/>
              </a:rPr>
              <a:t>image</a:t>
            </a:r>
            <a:r>
              <a:rPr lang="en-US" sz="4600" b="0" i="0" dirty="0">
                <a:solidFill>
                  <a:srgbClr val="FFFFFF"/>
                </a:solidFill>
                <a:effectLst/>
                <a:latin typeface="Bookman Old Style" panose="02050604050505020204" pitchFamily="18" charset="0"/>
              </a:rPr>
              <a:t> and likeness.”</a:t>
            </a:r>
            <a:endParaRPr lang="en-US" sz="46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8FB5-D7DE-6919-F097-3068A449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41338-EDF1-7BCE-7A00-7B5BAE39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441" y="1939159"/>
            <a:ext cx="9128511" cy="239957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0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We are in the image of God, our Maker, </a:t>
            </a:r>
            <a:br>
              <a:rPr lang="en-US" sz="50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en-US" sz="50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in these ways:</a:t>
            </a:r>
            <a:endParaRPr lang="en-US" sz="5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36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sson 8.Teaching Disciples, Part 2 | 8.2 Jesus and Children | THE BOOK OF  MARK | LIVING FAITH | Intercer Adventist News">
            <a:extLst>
              <a:ext uri="{FF2B5EF4-FFF2-40B4-BE49-F238E27FC236}">
                <a16:creationId xmlns:a16="http://schemas.microsoft.com/office/drawing/2014/main" id="{4A7AC99F-3E97-B7F7-0D59-C59B3B8B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/>
          <a:stretch/>
        </p:blipFill>
        <p:spPr bwMode="auto">
          <a:xfrm>
            <a:off x="180975" y="182880"/>
            <a:ext cx="11823637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0CFCFB-AD27-AD3E-07BF-B15CA138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10563808" cy="1869854"/>
          </a:xfrm>
        </p:spPr>
        <p:txBody>
          <a:bodyPr anchor="b">
            <a:normAutofit/>
          </a:bodyPr>
          <a:lstStyle/>
          <a:p>
            <a:pPr algn="ctr"/>
            <a:r>
              <a:rPr lang="en-US" sz="5000" dirty="0">
                <a:solidFill>
                  <a:srgbClr val="FFFFFF"/>
                </a:solidFill>
                <a:latin typeface="Bookman Old Style" panose="02050604050505020204" pitchFamily="18" charset="0"/>
              </a:rPr>
              <a:t>Let the Children Come to Jesus (Luke 18:15-16a)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81B6-275C-65F5-21FF-8327ED18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3747"/>
            <a:ext cx="10165218" cy="3179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600" dirty="0">
                <a:solidFill>
                  <a:srgbClr val="FFFFFF"/>
                </a:solidFill>
                <a:latin typeface="Bookman Old Style" panose="02050604050505020204" pitchFamily="18" charset="0"/>
              </a:rPr>
              <a:t>Some people brought their small children to Jesus so that He could touch them.  When the followers saw this, they told the people not to do this.</a:t>
            </a:r>
          </a:p>
        </p:txBody>
      </p:sp>
    </p:spTree>
    <p:extLst>
      <p:ext uri="{BB962C8B-B14F-4D97-AF65-F5344CB8AC3E}">
        <p14:creationId xmlns:p14="http://schemas.microsoft.com/office/powerpoint/2010/main" val="36325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8FB5-D7DE-6919-F097-3068A449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en Mentally Ill Students Feel Alone - The Atlantic">
            <a:extLst>
              <a:ext uri="{FF2B5EF4-FFF2-40B4-BE49-F238E27FC236}">
                <a16:creationId xmlns:a16="http://schemas.microsoft.com/office/drawing/2014/main" id="{0B219FCC-F11B-7ABB-175C-A820523D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41338-EDF1-7BCE-7A00-7B5BAE39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6000">
                <a:solidFill>
                  <a:srgbClr val="FFFFFF"/>
                </a:solidFill>
              </a:rPr>
            </a:br>
            <a:endParaRPr lang="en-US" sz="6000" b="1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7581A-51CE-7D3C-B166-64BBDFA2B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8656" y="1218751"/>
            <a:ext cx="9144000" cy="1098395"/>
          </a:xfrm>
        </p:spPr>
        <p:txBody>
          <a:bodyPr vert="horz" lIns="91440" tIns="45720" rIns="91440" bIns="45720" rtlCol="0">
            <a:no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Mentally </a:t>
            </a:r>
          </a:p>
          <a:p>
            <a:pPr marL="0" lvl="1" indent="0" algn="ctr">
              <a:spcBef>
                <a:spcPts val="1000"/>
              </a:spcBef>
              <a:buNone/>
            </a:pPr>
            <a:endParaRPr lang="en-US" sz="6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We can </a:t>
            </a:r>
            <a:r>
              <a:rPr lang="en-US" sz="6000" b="1" u="sng" dirty="0">
                <a:solidFill>
                  <a:srgbClr val="FFFFFF"/>
                </a:solidFill>
                <a:latin typeface="Bookman Old Style" panose="02050604050505020204" pitchFamily="18" charset="0"/>
              </a:rPr>
              <a:t>reason and choose</a:t>
            </a: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991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8FB5-D7DE-6919-F097-3068A449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onscience – The Still Small Voice of God – Know With Certainty">
            <a:extLst>
              <a:ext uri="{FF2B5EF4-FFF2-40B4-BE49-F238E27FC236}">
                <a16:creationId xmlns:a16="http://schemas.microsoft.com/office/drawing/2014/main" id="{F1958797-28DC-4C3E-67B2-F205CB47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-3049" y="-1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7581A-51CE-7D3C-B166-64BBDFA2B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240" y="494522"/>
            <a:ext cx="9792471" cy="5215813"/>
          </a:xfrm>
        </p:spPr>
        <p:txBody>
          <a:bodyPr vert="horz" lIns="91440" tIns="45720" rIns="91440" bIns="45720" rtlCol="0">
            <a:noAutofit/>
          </a:bodyPr>
          <a:lstStyle/>
          <a:p>
            <a:pPr marL="2286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Morally </a:t>
            </a:r>
          </a:p>
          <a:p>
            <a:pPr marL="228600" lvl="1" indent="0" algn="ctr">
              <a:buNone/>
            </a:pPr>
            <a:endParaRPr lang="en-US" sz="6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228600" lvl="1" indent="0" algn="ctr">
              <a:buNone/>
            </a:pPr>
            <a:endParaRPr lang="en-US" sz="6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2286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We have a </a:t>
            </a:r>
            <a:r>
              <a:rPr lang="en-US" sz="6000" b="1" u="sng" dirty="0">
                <a:solidFill>
                  <a:srgbClr val="FFFFFF"/>
                </a:solidFill>
                <a:latin typeface="Bookman Old Style" panose="02050604050505020204" pitchFamily="18" charset="0"/>
              </a:rPr>
              <a:t>conscience</a:t>
            </a: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8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8FB5-D7DE-6919-F097-3068A449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he Benefits of Social Clubs for Mental Health – PharmaBay">
            <a:extLst>
              <a:ext uri="{FF2B5EF4-FFF2-40B4-BE49-F238E27FC236}">
                <a16:creationId xmlns:a16="http://schemas.microsoft.com/office/drawing/2014/main" id="{DE781852-F9E7-F323-BC19-BA4151CE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r="10199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7581A-51CE-7D3C-B166-64BBDFA2B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240" y="759588"/>
            <a:ext cx="9792471" cy="5395027"/>
          </a:xfrm>
        </p:spPr>
        <p:txBody>
          <a:bodyPr vert="horz" lIns="91440" tIns="45720" rIns="91440" bIns="45720" rtlCol="0">
            <a:noAutofit/>
          </a:bodyPr>
          <a:lstStyle/>
          <a:p>
            <a:pPr marL="4572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Socially </a:t>
            </a:r>
          </a:p>
          <a:p>
            <a:pPr marL="457200" lvl="1" indent="0" algn="ctr">
              <a:buNone/>
            </a:pPr>
            <a:endParaRPr lang="en-US" sz="6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457200" lvl="1" indent="0" algn="ctr">
              <a:buNone/>
            </a:pPr>
            <a:endParaRPr lang="en-US" sz="6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4572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We can </a:t>
            </a:r>
            <a:r>
              <a:rPr lang="en-US" sz="6000" b="1" u="sng" dirty="0">
                <a:solidFill>
                  <a:srgbClr val="FFFFFF"/>
                </a:solidFill>
                <a:latin typeface="Bookman Old Style" panose="02050604050505020204" pitchFamily="18" charset="0"/>
              </a:rPr>
              <a:t>fellowship</a:t>
            </a: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with God and others.</a:t>
            </a:r>
          </a:p>
        </p:txBody>
      </p:sp>
    </p:spTree>
    <p:extLst>
      <p:ext uri="{BB962C8B-B14F-4D97-AF65-F5344CB8AC3E}">
        <p14:creationId xmlns:p14="http://schemas.microsoft.com/office/powerpoint/2010/main" val="35946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8FB5-D7DE-6919-F097-3068A449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ittle Girl Praying Vector Art, Icons, and Graphics for Free Download">
            <a:extLst>
              <a:ext uri="{FF2B5EF4-FFF2-40B4-BE49-F238E27FC236}">
                <a16:creationId xmlns:a16="http://schemas.microsoft.com/office/drawing/2014/main" id="{A86383D5-229A-70FB-4B23-69975331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9" b="2712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7581A-51CE-7D3C-B166-64BBDFA2B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253331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Spiritually</a:t>
            </a:r>
          </a:p>
          <a:p>
            <a:pPr marL="457200" lvl="1" indent="0" algn="ctr">
              <a:buNone/>
            </a:pPr>
            <a:endParaRPr lang="en-US" sz="6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4572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 </a:t>
            </a:r>
          </a:p>
          <a:p>
            <a:pPr marL="457200" lvl="1" indent="0" algn="ctr">
              <a:buNone/>
            </a:pP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We have an eternal </a:t>
            </a:r>
            <a:r>
              <a:rPr lang="en-US" sz="6000" b="1" u="sng" dirty="0">
                <a:solidFill>
                  <a:srgbClr val="FFFFFF"/>
                </a:solidFill>
                <a:latin typeface="Bookman Old Style" panose="02050604050505020204" pitchFamily="18" charset="0"/>
              </a:rPr>
              <a:t>soul</a:t>
            </a:r>
            <a:r>
              <a:rPr lang="en-US" sz="6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791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What are you doing to develop your relationship with God during the  pandemic? · Buckner International">
            <a:extLst>
              <a:ext uri="{FF2B5EF4-FFF2-40B4-BE49-F238E27FC236}">
                <a16:creationId xmlns:a16="http://schemas.microsoft.com/office/drawing/2014/main" id="{190BF23F-017F-2108-E21D-709FDCB4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C7D23-C046-3A61-4F04-EADD78FC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33" y="264126"/>
            <a:ext cx="9792471" cy="20570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Bookman Old Style" panose="02050604050505020204" pitchFamily="18" charset="0"/>
              </a:rPr>
              <a:t>Spirituality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563D1-5F5B-6E5A-8DAB-F7761C0BC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" y="2321169"/>
            <a:ext cx="11500339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i="0" dirty="0">
                <a:solidFill>
                  <a:srgbClr val="FFFFFF"/>
                </a:solidFill>
                <a:effectLst/>
                <a:latin typeface="Bookman Old Style" panose="02050604050505020204" pitchFamily="18" charset="0"/>
              </a:rPr>
              <a:t>We are the only creatures who can have a spiritual relationship with God.  </a:t>
            </a:r>
          </a:p>
          <a:p>
            <a:pPr marL="0" indent="0">
              <a:buNone/>
            </a:pPr>
            <a:endParaRPr lang="en-US" sz="45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4500" i="0" dirty="0">
                <a:solidFill>
                  <a:srgbClr val="FFFFFF"/>
                </a:solidFill>
                <a:effectLst/>
                <a:latin typeface="Bookman Old Style" panose="02050604050505020204" pitchFamily="18" charset="0"/>
              </a:rPr>
              <a:t>God gave human beings a soul that makes this possible.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F2E08E4C-18C2-BFC4-4799-933310448F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66F39-B7D9-2181-A08D-911BE078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7" t="9387" r="1509" b="12245"/>
          <a:stretch>
            <a:fillRect/>
          </a:stretch>
        </p:blipFill>
        <p:spPr>
          <a:xfrm>
            <a:off x="511968" y="0"/>
            <a:ext cx="1116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630" y="-62989"/>
            <a:ext cx="12192000" cy="1690688"/>
          </a:xfr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Preborn Remembrance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E4913-AF20-437D-B50C-E86DF83B0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67877" y="1906620"/>
            <a:ext cx="8651631" cy="124514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12-Week Preborn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E5A2F-C003-3B6B-269B-F4EB3ADF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44276" y="3568636"/>
            <a:ext cx="5103447" cy="234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aby&#10;&#10;AI-generated content may be incorrect.">
            <a:extLst>
              <a:ext uri="{FF2B5EF4-FFF2-40B4-BE49-F238E27FC236}">
                <a16:creationId xmlns:a16="http://schemas.microsoft.com/office/drawing/2014/main" id="{A1BD7198-8D51-748A-3FCB-21F2ECBB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159" y="295941"/>
            <a:ext cx="8135681" cy="626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43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rd search puzzle with words&#10;&#10;AI-generated content may be incorrect.">
            <a:extLst>
              <a:ext uri="{FF2B5EF4-FFF2-40B4-BE49-F238E27FC236}">
                <a16:creationId xmlns:a16="http://schemas.microsoft.com/office/drawing/2014/main" id="{4A133486-A7E4-198B-4A3E-94CEB51B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00" y="247947"/>
            <a:ext cx="5091076" cy="6610053"/>
          </a:xfrm>
          <a:prstGeom prst="rect">
            <a:avLst/>
          </a:prstGeom>
        </p:spPr>
      </p:pic>
      <p:pic>
        <p:nvPicPr>
          <p:cNvPr id="7" name="Picture 6" descr="A close-up of a word search puzzle&#10;&#10;AI-generated content may be incorrect.">
            <a:extLst>
              <a:ext uri="{FF2B5EF4-FFF2-40B4-BE49-F238E27FC236}">
                <a16:creationId xmlns:a16="http://schemas.microsoft.com/office/drawing/2014/main" id="{D1386E22-CD63-A007-16CE-E9FB6477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26" y="123975"/>
            <a:ext cx="5091074" cy="66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12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96AF5-EBD7-41DD-FEE1-48256ACB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86" y="0"/>
            <a:ext cx="12184656" cy="68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sson 8.Teaching Disciples, Part 2 | 8.2 Jesus and Children | THE BOOK OF  MARK | LIVING FAITH | Intercer Adventist News">
            <a:extLst>
              <a:ext uri="{FF2B5EF4-FFF2-40B4-BE49-F238E27FC236}">
                <a16:creationId xmlns:a16="http://schemas.microsoft.com/office/drawing/2014/main" id="{4A7AC99F-3E97-B7F7-0D59-C59B3B8B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/>
          <a:stretch/>
        </p:blipFill>
        <p:spPr bwMode="auto">
          <a:xfrm>
            <a:off x="180975" y="182880"/>
            <a:ext cx="11823637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81B6-275C-65F5-21FF-8327ED18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184" y="1644490"/>
            <a:ext cx="10165218" cy="32323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But Jesus called the little children to Him and said to His followers, </a:t>
            </a:r>
          </a:p>
          <a:p>
            <a:pPr marL="0" indent="0">
              <a:buNone/>
            </a:pPr>
            <a:endParaRPr lang="en-US" sz="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“Let the little children come to me. Don’t stop them.”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3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FA500-BC1C-F7FA-2A75-DC0D251D2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5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FAE4-A8C6-C082-F0BF-D282AADA3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9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ge of a child's prayer&#10;&#10;AI-generated content may be incorrect.">
            <a:extLst>
              <a:ext uri="{FF2B5EF4-FFF2-40B4-BE49-F238E27FC236}">
                <a16:creationId xmlns:a16="http://schemas.microsoft.com/office/drawing/2014/main" id="{69EAA95B-430A-87CC-A0F2-49461F62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17" y="185705"/>
            <a:ext cx="5012365" cy="64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78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ge of a letter&#10;&#10;AI-generated content may be incorrect.">
            <a:extLst>
              <a:ext uri="{FF2B5EF4-FFF2-40B4-BE49-F238E27FC236}">
                <a16:creationId xmlns:a16="http://schemas.microsoft.com/office/drawing/2014/main" id="{5B814522-D945-35C5-A5B2-7CAFFCED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878" y="295783"/>
            <a:ext cx="4842244" cy="62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5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st of baby care&#10;&#10;AI-generated content may be incorrect.">
            <a:extLst>
              <a:ext uri="{FF2B5EF4-FFF2-40B4-BE49-F238E27FC236}">
                <a16:creationId xmlns:a16="http://schemas.microsoft.com/office/drawing/2014/main" id="{AECF3E2C-A7A3-E74B-E599-01BC8C81B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040" y="364582"/>
            <a:ext cx="4735919" cy="61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5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A4778531-F7F2-086A-896F-4BA29DDDA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10" y="309543"/>
            <a:ext cx="4820979" cy="62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6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FC300-451E-33D7-1BE0-7430FD37A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CAFC918D-6828-BE0F-7B77-1D84D4A43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Blessing of Children ⋆ Virgo Sacrata">
            <a:extLst>
              <a:ext uri="{FF2B5EF4-FFF2-40B4-BE49-F238E27FC236}">
                <a16:creationId xmlns:a16="http://schemas.microsoft.com/office/drawing/2014/main" id="{553D8C6F-A39A-8BF8-8DDD-6D46B90DC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 r="-1" b="42961"/>
          <a:stretch/>
        </p:blipFill>
        <p:spPr bwMode="auto">
          <a:xfrm>
            <a:off x="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Rectangle 6155">
            <a:extLst>
              <a:ext uri="{FF2B5EF4-FFF2-40B4-BE49-F238E27FC236}">
                <a16:creationId xmlns:a16="http://schemas.microsoft.com/office/drawing/2014/main" id="{32E78567-2776-21DC-BD6F-67CB5365E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F76C8-38CB-119C-67E3-583A94B3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838" y="1"/>
            <a:ext cx="4771113" cy="1334278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Bless Children </a:t>
            </a:r>
            <a:r>
              <a:rPr lang="en-US" sz="3200" dirty="0">
                <a:latin typeface="Bookman Old Style" panose="02050604050505020204" pitchFamily="18" charset="0"/>
              </a:rPr>
              <a:t>(Mark 10:16)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53584-3057-F9C5-57C6-D80ED2D3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7838" y="1726163"/>
            <a:ext cx="4771114" cy="5131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Bookman Old Style" panose="02050604050505020204" pitchFamily="18" charset="0"/>
              </a:rPr>
              <a:t>Then Jesus took the children in His arms.  </a:t>
            </a:r>
          </a:p>
          <a:p>
            <a:pPr marL="0" indent="0">
              <a:buNone/>
            </a:pPr>
            <a:endParaRPr lang="en-US" sz="4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Bookman Old Style" panose="02050604050505020204" pitchFamily="18" charset="0"/>
              </a:rPr>
              <a:t>He put His hands on them and </a:t>
            </a:r>
            <a:r>
              <a:rPr lang="en-US" sz="4400" u="sng" dirty="0">
                <a:latin typeface="Bookman Old Style" panose="02050604050505020204" pitchFamily="18" charset="0"/>
              </a:rPr>
              <a:t>blessed</a:t>
            </a:r>
            <a:r>
              <a:rPr lang="en-US" sz="4400" dirty="0">
                <a:latin typeface="Bookman Old Style" panose="02050604050505020204" pitchFamily="18" charset="0"/>
              </a:rPr>
              <a:t> them.</a:t>
            </a:r>
          </a:p>
        </p:txBody>
      </p:sp>
    </p:spTree>
    <p:extLst>
      <p:ext uri="{BB962C8B-B14F-4D97-AF65-F5344CB8AC3E}">
        <p14:creationId xmlns:p14="http://schemas.microsoft.com/office/powerpoint/2010/main" val="23925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55AB0-ADD5-69BE-F5AA-72C7D7B0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of two adults and a kid on top of each other">
            <a:extLst>
              <a:ext uri="{FF2B5EF4-FFF2-40B4-BE49-F238E27FC236}">
                <a16:creationId xmlns:a16="http://schemas.microsoft.com/office/drawing/2014/main" id="{ED45DFC7-64FE-773B-DF9D-6000BEAFA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87A47A-B417-9FAB-7640-BFA1454C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25550"/>
            <a:ext cx="11628783" cy="2072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ookman Old Style" panose="02050604050505020204" pitchFamily="18" charset="0"/>
              </a:rPr>
              <a:t>Welcome a Little Child </a:t>
            </a:r>
            <a:br>
              <a:rPr lang="en-US" sz="5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Bookman Old Style" panose="02050604050505020204" pitchFamily="18" charset="0"/>
              </a:rPr>
              <a:t>(Luke 9:47-48a)</a:t>
            </a:r>
            <a:endParaRPr lang="en-US" sz="5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54D75-57D9-7A97-B98F-088292C44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08" y="3429001"/>
            <a:ext cx="10515600" cy="3428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Jesus … took a little child and had him stand beside Him.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Then He said to them, “Whoever welcomes this little child in My name welcomes Me ….”</a:t>
            </a:r>
          </a:p>
          <a:p>
            <a:pPr marL="0" indent="0">
              <a:buNone/>
            </a:pPr>
            <a:r>
              <a:rPr lang="en-US" dirty="0"/>
              <a:t>Jesus … took a little child and had him stand beside him. Then he said to them, “Whoever welcomes this little child in my name welcomes me ….”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sz="38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2F439-E75C-0601-9CF7-FC693C50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3600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3900" dirty="0">
                <a:latin typeface="Bookman Old Style" panose="02050604050505020204" pitchFamily="18" charset="0"/>
              </a:rPr>
              <a:t>Baby Olivia (beginning at week 7) </a:t>
            </a:r>
            <a:r>
              <a:rPr lang="en-US" sz="3900" dirty="0">
                <a:solidFill>
                  <a:srgbClr val="0070C0"/>
                </a:solidFill>
                <a:latin typeface="Bookman Old Style" panose="02050604050505020204" pitchFamily="18" charset="0"/>
              </a:rPr>
              <a:t>babyolivia.com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C85C5-087D-CD0C-CAB2-DA47AD07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9" t="7856" r="8713" b="7908"/>
          <a:stretch>
            <a:fillRect/>
          </a:stretch>
        </p:blipFill>
        <p:spPr>
          <a:xfrm rot="10800000">
            <a:off x="2155369" y="12275"/>
            <a:ext cx="8049657" cy="59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Never Before Seen Look At Human Life In The Womb   Baby Olivia_1">
            <a:hlinkClick r:id="" action="ppaction://media"/>
            <a:extLst>
              <a:ext uri="{FF2B5EF4-FFF2-40B4-BE49-F238E27FC236}">
                <a16:creationId xmlns:a16="http://schemas.microsoft.com/office/drawing/2014/main" id="{D79ABA06-F71F-ECED-15D6-25151D248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0" y="0"/>
            <a:ext cx="11363569" cy="1173172"/>
          </a:xfrm>
          <a:solidFill>
            <a:schemeClr val="bg1">
              <a:lumMod val="50000"/>
              <a:alpha val="5098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8-Week Preborn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20BD-3734-4159-94E9-692BEAF6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2" y="1173172"/>
            <a:ext cx="11363569" cy="568482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Our arms, hands, fingers, feet and toes were fully formed.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Our hearts had already been beating for 5 weeks.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dirty="0">
                <a:latin typeface="Bookman Old Style" panose="02050604050505020204" pitchFamily="18" charset="0"/>
              </a:rPr>
              <a:t>We had our own blood and </a:t>
            </a:r>
            <a:r>
              <a:rPr lang="en-US" sz="4800" u="sng" dirty="0">
                <a:latin typeface="Bookman Old Style" panose="02050604050505020204" pitchFamily="18" charset="0"/>
              </a:rPr>
              <a:t>DNA</a:t>
            </a:r>
            <a:r>
              <a:rPr lang="en-US" sz="4800" dirty="0">
                <a:latin typeface="Bookman Old Style" panose="02050604050505020204" pitchFamily="18" charset="0"/>
              </a:rPr>
              <a:t> completely separate from our mothers.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65775-62E2-5EF9-3127-47B1080A1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70" y="0"/>
            <a:ext cx="844502" cy="11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8C3B-E000-4B86-BFEA-FA6153F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49" y="-15632"/>
            <a:ext cx="11295951" cy="1555263"/>
          </a:xfrm>
          <a:solidFill>
            <a:srgbClr val="FFCC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10-Week Preborn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20BD-3734-4159-94E9-692BEAF6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8" y="1539631"/>
            <a:ext cx="12070703" cy="531836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5600" dirty="0">
                <a:latin typeface="Bookman Old Style" panose="02050604050505020204" pitchFamily="18" charset="0"/>
              </a:rPr>
              <a:t>We’d grown so much! 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5600" dirty="0">
                <a:latin typeface="Bookman Old Style" panose="02050604050505020204" pitchFamily="18" charset="0"/>
              </a:rPr>
              <a:t>All our organs, limbs, bones and muscles were present and developing more every day.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5600" dirty="0">
                <a:latin typeface="Bookman Old Style" panose="02050604050505020204" pitchFamily="18" charset="0"/>
              </a:rPr>
              <a:t>We could suck our thumbs.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5600" dirty="0">
                <a:latin typeface="Bookman Old Style" panose="02050604050505020204" pitchFamily="18" charset="0"/>
              </a:rPr>
              <a:t>All our fingers were developing fingerprints.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5600" dirty="0">
                <a:latin typeface="Bookman Old Style" panose="02050604050505020204" pitchFamily="18" charset="0"/>
              </a:rPr>
              <a:t>We were practicing breathing to get ready for when we got to see our moms face to face</a:t>
            </a:r>
            <a:r>
              <a:rPr lang="en-US" sz="4000" dirty="0">
                <a:latin typeface="Bookman Old Style" panose="020506040505050202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63E9C-FBB8-8ACD-393F-C18B37F5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3" t="4129" r="16106" b="4587"/>
          <a:stretch/>
        </p:blipFill>
        <p:spPr>
          <a:xfrm>
            <a:off x="0" y="-15632"/>
            <a:ext cx="896049" cy="155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24801</TotalTime>
  <Words>657</Words>
  <Application>Microsoft Office PowerPoint</Application>
  <PresentationFormat>Widescreen</PresentationFormat>
  <Paragraphs>88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Aptos</vt:lpstr>
      <vt:lpstr>Aptos Display</vt:lpstr>
      <vt:lpstr>Arial</vt:lpstr>
      <vt:lpstr>Bookman Old Style</vt:lpstr>
      <vt:lpstr>Calibri</vt:lpstr>
      <vt:lpstr>Calibri Light</vt:lpstr>
      <vt:lpstr>Office Theme</vt:lpstr>
      <vt:lpstr>1_Office Theme</vt:lpstr>
      <vt:lpstr>Jesus Loves the Little Children</vt:lpstr>
      <vt:lpstr>Let the Children Come to Jesus (Luke 18:15-16a)</vt:lpstr>
      <vt:lpstr>PowerPoint Presentation</vt:lpstr>
      <vt:lpstr>Bless Children (Mark 10:16)</vt:lpstr>
      <vt:lpstr>Welcome a Little Child  (Luke 9:47-48a)</vt:lpstr>
      <vt:lpstr>Baby Olivia (beginning at week 7) babyolivia.com </vt:lpstr>
      <vt:lpstr>PowerPoint Presentation</vt:lpstr>
      <vt:lpstr>8-Week Preborn</vt:lpstr>
      <vt:lpstr>10-Week Preborn</vt:lpstr>
      <vt:lpstr>12-Week Preborn</vt:lpstr>
      <vt:lpstr>God Made Us  (Psalm 139:13-14)</vt:lpstr>
      <vt:lpstr>God Made Us  (Psalm 139:15-16)</vt:lpstr>
      <vt:lpstr>God Calls Jeremiah (Jeremiah 1:4-5)</vt:lpstr>
      <vt:lpstr>PREBORN  BABY  DOLLS</vt:lpstr>
      <vt:lpstr>16-Week Preborn</vt:lpstr>
      <vt:lpstr>22-Week Preborn</vt:lpstr>
      <vt:lpstr>26-Week Preborn</vt:lpstr>
      <vt:lpstr>Children Are Made in God’s Image (Genesis 1:26a)</vt:lpstr>
      <vt:lpstr>We are in the image of God, our Maker,  in these ways:</vt:lpstr>
      <vt:lpstr> </vt:lpstr>
      <vt:lpstr>PowerPoint Presentation</vt:lpstr>
      <vt:lpstr>PowerPoint Presentation</vt:lpstr>
      <vt:lpstr>PowerPoint Presentation</vt:lpstr>
      <vt:lpstr>Spirituality</vt:lpstr>
      <vt:lpstr>PowerPoint Presentation</vt:lpstr>
      <vt:lpstr>Preborn Remembrance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 Stenzel</dc:creator>
  <cp:lastModifiedBy>E Stenzel</cp:lastModifiedBy>
  <cp:revision>35</cp:revision>
  <cp:lastPrinted>2026-06-27T03:07:36Z</cp:lastPrinted>
  <dcterms:created xsi:type="dcterms:W3CDTF">2024-09-17T02:16:33Z</dcterms:created>
  <dcterms:modified xsi:type="dcterms:W3CDTF">2026-06-27T03:34:37Z</dcterms:modified>
</cp:coreProperties>
</file>